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55"/>
  </p:notesMasterIdLst>
  <p:sldIdLst>
    <p:sldId id="257" r:id="rId3"/>
    <p:sldId id="285" r:id="rId4"/>
    <p:sldId id="286" r:id="rId5"/>
    <p:sldId id="287" r:id="rId6"/>
    <p:sldId id="290" r:id="rId7"/>
    <p:sldId id="289" r:id="rId8"/>
    <p:sldId id="288" r:id="rId9"/>
    <p:sldId id="293" r:id="rId10"/>
    <p:sldId id="291" r:id="rId11"/>
    <p:sldId id="292" r:id="rId12"/>
    <p:sldId id="296" r:id="rId13"/>
    <p:sldId id="294" r:id="rId14"/>
    <p:sldId id="299" r:id="rId15"/>
    <p:sldId id="298" r:id="rId16"/>
    <p:sldId id="297" r:id="rId17"/>
    <p:sldId id="295" r:id="rId18"/>
    <p:sldId id="300" r:id="rId19"/>
    <p:sldId id="305" r:id="rId20"/>
    <p:sldId id="304" r:id="rId21"/>
    <p:sldId id="303" r:id="rId22"/>
    <p:sldId id="302" r:id="rId23"/>
    <p:sldId id="301" r:id="rId24"/>
    <p:sldId id="307" r:id="rId25"/>
    <p:sldId id="306" r:id="rId26"/>
    <p:sldId id="311" r:id="rId27"/>
    <p:sldId id="310" r:id="rId28"/>
    <p:sldId id="309" r:id="rId29"/>
    <p:sldId id="308" r:id="rId30"/>
    <p:sldId id="313" r:id="rId31"/>
    <p:sldId id="315" r:id="rId32"/>
    <p:sldId id="314" r:id="rId33"/>
    <p:sldId id="312" r:id="rId34"/>
    <p:sldId id="318" r:id="rId35"/>
    <p:sldId id="316" r:id="rId36"/>
    <p:sldId id="317" r:id="rId37"/>
    <p:sldId id="320" r:id="rId38"/>
    <p:sldId id="319" r:id="rId39"/>
    <p:sldId id="323" r:id="rId40"/>
    <p:sldId id="322" r:id="rId41"/>
    <p:sldId id="324" r:id="rId42"/>
    <p:sldId id="321" r:id="rId43"/>
    <p:sldId id="326" r:id="rId44"/>
    <p:sldId id="325" r:id="rId45"/>
    <p:sldId id="327" r:id="rId46"/>
    <p:sldId id="328" r:id="rId47"/>
    <p:sldId id="330" r:id="rId48"/>
    <p:sldId id="329" r:id="rId49"/>
    <p:sldId id="331" r:id="rId50"/>
    <p:sldId id="332" r:id="rId51"/>
    <p:sldId id="333" r:id="rId52"/>
    <p:sldId id="334" r:id="rId53"/>
    <p:sldId id="396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7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294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08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173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621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887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19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8201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88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935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98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41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311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2648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16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770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9585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200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88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538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09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669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776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858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590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818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5993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405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925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404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178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893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07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785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024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376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2491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417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52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9191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4053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3058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3999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42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3176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67169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44879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86afcea67_1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a86afcea67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346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34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212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93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65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09364-506C-4D10-B327-8A946AB9D014}"/>
              </a:ext>
            </a:extLst>
          </p:cNvPr>
          <p:cNvSpPr txBox="1"/>
          <p:nvPr/>
        </p:nvSpPr>
        <p:spPr>
          <a:xfrm>
            <a:off x="1162612" y="708017"/>
            <a:ext cx="68187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</a:p>
          <a:p>
            <a:pPr algn="ctr"/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рекомендуемой литературы</a:t>
            </a:r>
          </a:p>
          <a:p>
            <a:pPr marL="342900" indent="-342900">
              <a:buFont typeface="Arial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и характеристика 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ехники хоккея</a:t>
            </a:r>
          </a:p>
          <a:p>
            <a:pPr marL="342900" indent="-342900">
              <a:buFont typeface="Arial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технических приемов</a:t>
            </a:r>
          </a:p>
          <a:p>
            <a:pPr marL="342900" indent="-342900">
              <a:buFont typeface="Arial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передвижения на коньках (владения коньками)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бег на коньках 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стойка хоккеиста </a:t>
            </a: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старты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повороты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торможения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5.Уровни обучения технике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B9490-D5CC-4C78-8140-DBDF6CEB158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0" y="1122745"/>
            <a:ext cx="7841299" cy="37500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12085D-2DB3-4DA0-ACCA-49F7E8F02C2E}"/>
              </a:ext>
            </a:extLst>
          </p:cNvPr>
          <p:cNvSpPr/>
          <p:nvPr/>
        </p:nvSpPr>
        <p:spPr>
          <a:xfrm>
            <a:off x="2158517" y="541918"/>
            <a:ext cx="4826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Классификация техники игры в хоккей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38177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C4108F-8081-49EA-8256-69763C1FD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20955" y="-457268"/>
            <a:ext cx="4102087" cy="68647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B7F54E-1050-4D84-A726-4FDA01A607E4}"/>
              </a:ext>
            </a:extLst>
          </p:cNvPr>
          <p:cNvSpPr/>
          <p:nvPr/>
        </p:nvSpPr>
        <p:spPr>
          <a:xfrm>
            <a:off x="422474" y="108080"/>
            <a:ext cx="8299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Классификация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технических приемов передвижения на коньках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1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23CD92-D625-4CF2-99FB-3F0725479F7B}"/>
              </a:ext>
            </a:extLst>
          </p:cNvPr>
          <p:cNvSpPr/>
          <p:nvPr/>
        </p:nvSpPr>
        <p:spPr>
          <a:xfrm>
            <a:off x="625031" y="672512"/>
            <a:ext cx="7893934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ctr">
              <a:lnSpc>
                <a:spcPts val="1400"/>
              </a:lnSpc>
              <a:spcBef>
                <a:spcPts val="1500"/>
              </a:spcBef>
              <a:spcAft>
                <a:spcPts val="1135"/>
              </a:spcAft>
              <a:buSzPts val="1400"/>
              <a:tabLst>
                <a:tab pos="112649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4.Техника передвижения на коньках (владения коньками)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Характерной особенностью хоккея, в отличие от других спортив­ных игр, является то, что игровая деятельность хоккеистов осуще­ствляется в движении на коньках. Поэтому техника передвижения на коньках является основой мастерства хоккеиста.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>
              <a:tabLst>
                <a:tab pos="1778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Ее суть сводится к выполнению рационально организованных движений, направ­ленных на скоростно-маневренное прохождение хоккеистом игро­вого пространства.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процессе игровой деятельности он выполняет различные виды бега, поворотов, торможений, прыжков.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5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FB5CAC-E037-41BB-9109-ACB6EA201A72}"/>
              </a:ext>
            </a:extLst>
          </p:cNvPr>
          <p:cNvSpPr/>
          <p:nvPr/>
        </p:nvSpPr>
        <p:spPr>
          <a:xfrm>
            <a:off x="590309" y="505514"/>
            <a:ext cx="79055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на коньках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способу выполнения бег на коньках подраз­деляется на:</a:t>
            </a:r>
          </a:p>
          <a:p>
            <a:pPr marL="342900" lvl="0" indent="-342900" algn="just">
              <a:buSzPts val="1400"/>
              <a:buFont typeface="Symbol" panose="05050102010706020507" pitchFamily="18" charset="2"/>
              <a:buChar char="-"/>
              <a:tabLst>
                <a:tab pos="4381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шагами;</a:t>
            </a:r>
          </a:p>
          <a:p>
            <a:pPr marL="342900" lvl="0" indent="-342900" algn="just">
              <a:buSzPts val="1400"/>
              <a:buFont typeface="Symbol" panose="05050102010706020507" pitchFamily="18" charset="2"/>
              <a:buChar char="-"/>
              <a:tabLst>
                <a:tab pos="4381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короткими шагами;</a:t>
            </a:r>
          </a:p>
          <a:p>
            <a:pPr marL="342900" lvl="0" indent="-342900" algn="just">
              <a:buSzPts val="1400"/>
              <a:buFont typeface="Symbol" panose="05050102010706020507" pitchFamily="18" charset="2"/>
              <a:buChar char="-"/>
              <a:tabLst>
                <a:tab pos="4381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шагами;</a:t>
            </a:r>
          </a:p>
          <a:p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-    бег спиной вперед.</a:t>
            </a:r>
          </a:p>
          <a:p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двигательный механизм этих видов бега имеет много общего. Его суть заключается в переменных толчковых движениях ногами. Однако кинематические и динамические характеристики, содержание и координация движения имеют заметные различия.</a:t>
            </a:r>
          </a:p>
        </p:txBody>
      </p:sp>
    </p:spTree>
    <p:extLst>
      <p:ext uri="{BB962C8B-B14F-4D97-AF65-F5344CB8AC3E}">
        <p14:creationId xmlns:p14="http://schemas.microsoft.com/office/powerpoint/2010/main" val="291096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DB4F6B-B487-46B6-858E-8AB275F805E5}"/>
              </a:ext>
            </a:extLst>
          </p:cNvPr>
          <p:cNvSpPr/>
          <p:nvPr/>
        </p:nvSpPr>
        <p:spPr>
          <a:xfrm>
            <a:off x="546900" y="1140589"/>
            <a:ext cx="80501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часто применяется в игре </a:t>
            </a:r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скользящими шагами. 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Им пользуются в большинстве случаев, когда надо пробежать относительно большое расстояние. Это бывает при откате к сво­им воротам при потере шайбы, при «длинной» контратаке и т.д.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вид бега самый экономичный, так как позволяет более ра­ционально использовать инерцию собственного тела при сколь­жении на коньках и успевать при этом расслаблять мышцы, уча­ствующие в толчковых движениях.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30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C0B0EC-E112-414C-B91E-93408DD251C9}"/>
              </a:ext>
            </a:extLst>
          </p:cNvPr>
          <p:cNvSpPr/>
          <p:nvPr/>
        </p:nvSpPr>
        <p:spPr>
          <a:xfrm>
            <a:off x="532433" y="986700"/>
            <a:ext cx="80791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Эффективность бега во мно­гом зависит от стойки (посадки) хоккеиста, т.е. его исходного положения, определяемого рациональным расположением звеньев тела в про­странстве.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Стойка должна быть удобной (!!!), устойчивой и обеспе­чивать возможность свободного проявления рабочих усилий в от­талкивающих движениях ногами для развития определенной ско­рости.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Стойка посадка во многом зависит от анатомо-морфологических особенностей хоккеиста (роста, длины отдельных звеньев тела).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CCCEC-4FD5-43A8-BA06-08497FFAD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77" y="180600"/>
            <a:ext cx="4048543" cy="27014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0FF51D-7B7A-45D9-AD89-0819E11F499F}"/>
              </a:ext>
            </a:extLst>
          </p:cNvPr>
          <p:cNvSpPr/>
          <p:nvPr/>
        </p:nvSpPr>
        <p:spPr>
          <a:xfrm>
            <a:off x="103544" y="440718"/>
            <a:ext cx="4711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Вместе с тем при обучении целесообразно придерживаться сле­дующего усредненного,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обоснованного вариан­та. Туловище наклонено вперед на 15-25° от вертикали и согнуто в тазобедренном суставе под углом 100-120°, так что проекция плеч опережает колени.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88300A-1EC8-4770-B2EC-A08A24BEFD9D}"/>
              </a:ext>
            </a:extLst>
          </p:cNvPr>
          <p:cNvSpPr/>
          <p:nvPr/>
        </p:nvSpPr>
        <p:spPr>
          <a:xfrm>
            <a:off x="103544" y="2989099"/>
            <a:ext cx="8848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Ноги согнуты в коленном и голеностопном суставах соответственно под углами 90-110° и 70-80° так, чтобы проекция колена опережала стопу. Плечи раз­вернуты, живот подтянут, голова поднята. Такая стойка (посадка) обес­печивает нормальную работу мышц ног, не стесняет работу ор­ганов дыхательной и сердечно-сосудистой систем, позволяет хоккеисту хорошо видеть и ориентироваться в окружающей об­становке.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1180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14A769-7ED7-464D-BE01-D068B64D23ED}"/>
              </a:ext>
            </a:extLst>
          </p:cNvPr>
          <p:cNvSpPr/>
          <p:nvPr/>
        </p:nvSpPr>
        <p:spPr>
          <a:xfrm>
            <a:off x="154837" y="537051"/>
            <a:ext cx="8834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скользящими шагами 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— циклическое движение, времен­ная координата которого включает ряд последовательных фаз, пе­риодически повторяющихся в процессе движения вперед.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Каждая фаза имеет целевую направленность и присущую ей струк­туру. В беге скользящими шагами целесообразно выделить в пол­ном цикле (два шага) относительно одной ноги следующие фазы: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1) фаза свободного скольжения (проката);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2) фаза одноопорного отталкивания;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3) фаза </a:t>
            </a:r>
            <a:r>
              <a:rPr lang="ru-RU" sz="16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4) фаза свободного маха;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5) фаза подтя­гивания;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6) фаза загрузки.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кольжение широким шагом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6333" y="1988820"/>
            <a:ext cx="4860482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4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1CED70-490B-4BD0-B51D-F4FA2562B565}"/>
              </a:ext>
            </a:extLst>
          </p:cNvPr>
          <p:cNvSpPr/>
          <p:nvPr/>
        </p:nvSpPr>
        <p:spPr>
          <a:xfrm>
            <a:off x="223876" y="510481"/>
            <a:ext cx="8696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если первые три фазы связаны с выполнением толч­кового движения, то остальные — с подготовкой к выполнению отталкивающего движения.</a:t>
            </a:r>
          </a:p>
          <a:p>
            <a:pPr indent="27940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этой связи временные характеристики и их соотношения в первых трех фазах идентичны вторым и осуществляются в таком порядке: 1-я равна 4-й и выполняется одновременно с ней, 2-я — с 5-й, 3-я — с 6-й.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каольжение широким шагом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5733" y="1943628"/>
            <a:ext cx="4858664" cy="3094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BD612A-69DB-48D3-8E8E-1CA9E33F2721}"/>
              </a:ext>
            </a:extLst>
          </p:cNvPr>
          <p:cNvSpPr/>
          <p:nvPr/>
        </p:nvSpPr>
        <p:spPr>
          <a:xfrm>
            <a:off x="239603" y="2571750"/>
            <a:ext cx="35822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правом ногой производит­ся отталкивающие движения и выпол­няются последовательно 1-я, 2-я п 3-я фазы, одновременно левой ногой осу­ществляется подготовительное движение и выполняются 4-я, 5-я и 6-я фазы.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77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6E30BF-5DE7-4FFD-B8B1-62A56C5DD119}"/>
              </a:ext>
            </a:extLst>
          </p:cNvPr>
          <p:cNvSpPr/>
          <p:nvPr/>
        </p:nvSpPr>
        <p:spPr>
          <a:xfrm>
            <a:off x="175463" y="194176"/>
            <a:ext cx="754669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                            Фаза свободного скольжения (проката)</a:t>
            </a:r>
          </a:p>
          <a:p>
            <a:pPr algn="ctr"/>
            <a:r>
              <a:rPr lang="ru-RU" sz="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ха­рактеризуется инерционным скольжени­ем хоккеиста на одном коньке. Она не­продолжительна по времени (до 0,1 с) и характеризуется незначительным сниже­нием скорости и ускорения.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Величина усилий, развиваемых хоккеистом при давлении лезвием коньков в лед, пример­но равна массе его тела, так как мышцы ног — разгибатели бедра и голени (че­тырехглавая, икроножная и большебер­цовая) — выполняют удерживающую ра­боту, в то время как сгибатели бедра (двуглавая) находятся в состоянии ма­лой активности (отдыхают). </a:t>
            </a:r>
          </a:p>
          <a:p>
            <a:pPr algn="just"/>
            <a:r>
              <a:rPr lang="ru-RU" sz="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В этой фазе туловище хоккеиста наклонено вперед, толчковая нога согнута в коленном и го­леностопном суставах. Плечи и грудь раз­вернуты перпендикулярно направлению </a:t>
            </a:r>
            <a:r>
              <a:rPr lang="ru-RU" sz="1900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движения,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голова держится </a:t>
            </a:r>
            <a:r>
              <a:rPr lang="ru-RU" sz="1900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прямо, 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клюшка хватом двумя руками находится впереди, перед грудью.</a:t>
            </a:r>
            <a:endParaRPr lang="ru-RU" sz="19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2AA25-4F3E-4652-A616-FDF6CDA02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923" y="269535"/>
            <a:ext cx="975360" cy="4061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04786-DED8-4D23-B84F-C7CEF7734D2C}"/>
              </a:ext>
            </a:extLst>
          </p:cNvPr>
          <p:cNvSpPr txBox="1"/>
          <p:nvPr/>
        </p:nvSpPr>
        <p:spPr>
          <a:xfrm>
            <a:off x="7768856" y="4330995"/>
            <a:ext cx="1212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</a:t>
            </a:r>
          </a:p>
        </p:txBody>
      </p:sp>
    </p:spTree>
    <p:extLst>
      <p:ext uri="{BB962C8B-B14F-4D97-AF65-F5344CB8AC3E}">
        <p14:creationId xmlns:p14="http://schemas.microsoft.com/office/powerpoint/2010/main" val="36945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B8E30C-A1BF-4C77-9B88-8D15FADFF062}"/>
              </a:ext>
            </a:extLst>
          </p:cNvPr>
          <p:cNvSpPr/>
          <p:nvPr/>
        </p:nvSpPr>
        <p:spPr>
          <a:xfrm>
            <a:off x="312055" y="180776"/>
            <a:ext cx="851988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рекомендуемой литературы: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384800" algn="l"/>
                <a:tab pos="5472113" algn="l"/>
              </a:tabLst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384800" algn="l"/>
                <a:tab pos="5472113" algn="l"/>
              </a:tabLst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Годик, М. А. Контроль тренировочных соревновательных нагрузок / М. А. Годик . – М. : Физкультура и спорт, 1978. – 136 с.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Иванченко, Е. И. Виды подготовки в спорте : учеб.-метод. пособие / Е. И. Иванченко ; М-во спорта и туризма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из. культуры. – 2-е изд., стер. – Минск : БГУФК, 2016. – 261 с.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Иванченко, Е. И. Контроль и учет в спортивной подготовке : пособие / Е. И. Иванченко ; М-во спорта и туризма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5-е изд., стер. – Минск : БГУФК, 2017. – 61 с.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Иванченко, Е. И. Основы системы спортивной подготовки : учеб.- метод. пособие / Е. И. Иванченко ; М-во спорта и туризма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2-е изд., стер. – Минск : БГУФК, 2018. – 279 с.5. Спортивная одаренность и ее диагностика : пособие / Е. И.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 ; М-во спорта и туризма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4-е изд., стер. – Минск : БГУФК, 2017. – 88 с.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Иванченко, Е. И. Теория и практика спорта : пособие : в 3 ч. / Е. И. Иванченко ; М-во спорта и туризма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Минск : БГУФК, 2018. – Ч. 3 : Основы спортивной тренировки. – 207 с.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Платонов, В. Н. Система подготовки спортсменов в олимпийском спорте. Общая теория и ее практические приложения : [учеб. для тренеров] : в 2 кн. / В. Н. Платонов. – Киев : Олимпийская литература, 2015.</a:t>
            </a:r>
            <a:endParaRPr lang="ru-RU" sz="1500" dirty="0"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4180966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5271EC-C40C-4812-A4CB-AC577E75AB0B}"/>
              </a:ext>
            </a:extLst>
          </p:cNvPr>
          <p:cNvSpPr/>
          <p:nvPr/>
        </p:nvSpPr>
        <p:spPr>
          <a:xfrm>
            <a:off x="294167" y="440718"/>
            <a:ext cx="733243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Фаза одноопорного оттал­кивания характеризуется наращивани­ем величины толчкового усилия и значи­тельным увеличением ускорения и ско­рости. Она наиболее продолжительна и поэтому очень важна.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этой фазе хокке­ист переносит центр масс на толчковую ногу, сгибая ее в коленном суставе под углом 80-90°, делает предварительно не­большую подсадку, затем мощно оттал­кивается лезвием конька, движущегося 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 горизонтальным углом 27-30°, разгибая ногу в тазобедре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нном, коленном и голеностопном суставах за счет максимального напряжения мышц-разгибателей бедра и голени.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с клюш­кой движутся вперед в направлении движения толчковой ноги. В конце отталкивающего движения толчковая нога полностью выпрямляется.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DCF657-9684-4209-96C0-E35492FF6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621" y="180600"/>
            <a:ext cx="975360" cy="4061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ABDFF-6944-41FA-89DB-1156C246EEDE}"/>
              </a:ext>
            </a:extLst>
          </p:cNvPr>
          <p:cNvSpPr txBox="1"/>
          <p:nvPr/>
        </p:nvSpPr>
        <p:spPr>
          <a:xfrm>
            <a:off x="7779245" y="4287925"/>
            <a:ext cx="1212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</a:t>
            </a:r>
          </a:p>
        </p:txBody>
      </p:sp>
    </p:spTree>
    <p:extLst>
      <p:ext uri="{BB962C8B-B14F-4D97-AF65-F5344CB8AC3E}">
        <p14:creationId xmlns:p14="http://schemas.microsoft.com/office/powerpoint/2010/main" val="362433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141EE6-BAE5-43EA-A148-69F6485F1183}"/>
              </a:ext>
            </a:extLst>
          </p:cNvPr>
          <p:cNvSpPr/>
          <p:nvPr/>
        </p:nvSpPr>
        <p:spPr>
          <a:xfrm>
            <a:off x="459082" y="1015793"/>
            <a:ext cx="69602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 характеризуется движением хоккеиста с опорой и равномерным распределением массы тела на обе ноги.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Эта фаза по времени самая короткая (15%), в ней заметно снижаются ус­корение (до 10-15 м/с</a:t>
            </a:r>
            <a:r>
              <a:rPr lang="ru-RU" sz="2000" baseline="30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), величина уси­лий толчковой ноги (до 90-110 кг) и в меньшей мере скорость.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фазе хоккеист начинает пере­носить ОЦМ с толчковой ноги и как бы загружает вторую ногу, выполняв­шую движения в подготовительных фа­зах.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45476-54C5-4FD7-B945-668A3DB1A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234" y="218238"/>
            <a:ext cx="1211580" cy="4137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12105D-E50E-442D-B8DB-29CEBB1E9CD7}"/>
              </a:ext>
            </a:extLst>
          </p:cNvPr>
          <p:cNvSpPr txBox="1"/>
          <p:nvPr/>
        </p:nvSpPr>
        <p:spPr>
          <a:xfrm>
            <a:off x="7624703" y="4355898"/>
            <a:ext cx="1212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</a:t>
            </a:r>
          </a:p>
        </p:txBody>
      </p:sp>
    </p:spTree>
    <p:extLst>
      <p:ext uri="{BB962C8B-B14F-4D97-AF65-F5344CB8AC3E}">
        <p14:creationId xmlns:p14="http://schemas.microsoft.com/office/powerpoint/2010/main" val="1572313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E75809-0345-4977-A1B9-5EC2F02A1E17}"/>
              </a:ext>
            </a:extLst>
          </p:cNvPr>
          <p:cNvSpPr/>
          <p:nvPr/>
        </p:nvSpPr>
        <p:spPr>
          <a:xfrm>
            <a:off x="274896" y="440718"/>
            <a:ext cx="859420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Синхронно и одновременно с про­анализированными фазами толчковой ноги маховая нога выполняет подгото­вительные фазы движения: </a:t>
            </a:r>
          </a:p>
          <a:p>
            <a:pPr marL="457200" indent="-457200" algn="just">
              <a:buAutoNum type="arabicParenR"/>
            </a:pP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свобод­ного маха; </a:t>
            </a:r>
          </a:p>
          <a:p>
            <a:pPr marL="457200" indent="-457200" algn="just">
              <a:buAutoNum type="arabicParenR"/>
            </a:pP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подтягивания; </a:t>
            </a:r>
          </a:p>
          <a:p>
            <a:pPr marL="457200" indent="-457200" algn="just">
              <a:buAutoNum type="arabicParenR"/>
            </a:pP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за­грузки.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Их роль сводится, с одной сто­роны, к созданию дополнительных сил инерции, увеличивающих поступатель­ное движение вперед, с другой — к возможности отдыха мышцам-разгиба­телям бедра и голени.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важная из этих фаз — фаза подтягивания, в ко­торой хоккеист как бы подтягивает ногу быстрым движением и плавно ставит конек на лед. При этом важно подни­мать конек надо льдом на оптимальную высоту. Низко или высоко поднимать ногу в подтягивающей фазе энергети­чески невыгодно и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не­целесообразно. К тому же это отрица­тельно отражается на скорости бега.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90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BB30B-2E6E-4D4F-A3A5-DA5C16501BB9}"/>
              </a:ext>
            </a:extLst>
          </p:cNvPr>
          <p:cNvSpPr/>
          <p:nvPr/>
        </p:nvSpPr>
        <p:spPr>
          <a:xfrm>
            <a:off x="260430" y="290462"/>
            <a:ext cx="73557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короткими шагами</a:t>
            </a:r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 основному двигательному механизму идентичен бегу скользящими шагами и имеет аналогичную фазовую структуру. Вместе с тем ему свойственны некото­рые особенности в деталях техники, вытекающие из его целевого назначения.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вид бега используется при старте и ускорении с места и в ходе движения для быстрого наращивания скорости. По­этому некоторые биомеханические характеристики в отдельных фазах движения претерпевают изменения.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Наклон туловища в беге короткими шагами несколько увеличивается (до угла 25-30° от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вертикали). Соответственно уменьшаются углы в тазобедренном, голеностопном п ко­ленном суставах. В этом случае производи­тельнее используется инерция массы тела. Горизонтальный угол разворота стопы при отталкивании значительно увеличивается до 85-87°. Отталкивание осуществляется всей «рабочей» частью лезвия конька.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AFE2B8-C683-4478-9962-F5E808CF9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356" y="290462"/>
            <a:ext cx="941010" cy="3944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96885-5D31-4F7C-85E4-60083B3555C5}"/>
              </a:ext>
            </a:extLst>
          </p:cNvPr>
          <p:cNvSpPr txBox="1"/>
          <p:nvPr/>
        </p:nvSpPr>
        <p:spPr>
          <a:xfrm>
            <a:off x="7511357" y="4322321"/>
            <a:ext cx="1551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короткими шагами</a:t>
            </a:r>
          </a:p>
        </p:txBody>
      </p:sp>
    </p:spTree>
    <p:extLst>
      <p:ext uri="{BB962C8B-B14F-4D97-AF65-F5344CB8AC3E}">
        <p14:creationId xmlns:p14="http://schemas.microsoft.com/office/powerpoint/2010/main" val="2419676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3E6354-D692-4493-82AA-28D8836D57A1}"/>
              </a:ext>
            </a:extLst>
          </p:cNvPr>
          <p:cNvSpPr/>
          <p:nvPr/>
        </p:nvSpPr>
        <p:spPr>
          <a:xfrm>
            <a:off x="549797" y="624713"/>
            <a:ext cx="68117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Временные характеристики отдельных фаз заметно меньше, чем в беге скользя­щими шагами, особенно в фазе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двухопор­ного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отталкивания, которая в некоторых случаях может отсутствовать.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беге короткими шагами меньше выра­жена синхронная работа рук и ног. Эффек­тивность бега короткими шагами во мно­гом зависит от скоростных и скоростно-си­ловых качеств мышц ног, обеспечивающих частоту и силу отталкивающих движений и скорость поступательного движения вперед.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Бег короткими шагами энергетически менее экономичен, однако он позволяет хоккеисту в короткое время развить высо­кую скорость, быть более устойчивым на льду и выполнять сложный маневр.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CEF740-8BE8-4F6D-B088-A82B5C508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356" y="290462"/>
            <a:ext cx="941010" cy="3944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F5CAE-DEE3-4B2D-8171-C56C35BE93F1}"/>
              </a:ext>
            </a:extLst>
          </p:cNvPr>
          <p:cNvSpPr txBox="1"/>
          <p:nvPr/>
        </p:nvSpPr>
        <p:spPr>
          <a:xfrm>
            <a:off x="7511357" y="4322321"/>
            <a:ext cx="1551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короткими шагами</a:t>
            </a:r>
          </a:p>
        </p:txBody>
      </p:sp>
    </p:spTree>
    <p:extLst>
      <p:ext uri="{BB962C8B-B14F-4D97-AF65-F5344CB8AC3E}">
        <p14:creationId xmlns:p14="http://schemas.microsoft.com/office/powerpoint/2010/main" val="670117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30C56A-C88B-40DB-BC47-0F5691EA50F1}"/>
              </a:ext>
            </a:extLst>
          </p:cNvPr>
          <p:cNvSpPr/>
          <p:nvPr/>
        </p:nvSpPr>
        <p:spPr>
          <a:xfrm>
            <a:off x="236596" y="681305"/>
            <a:ext cx="4583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Рассмотренные виды бега используются преимущественно при прохождении прямо­линейных отрезков.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в современном хоккее в связи с возрастанием интенсивно­сти и объема силовых единоборств особое значение приобретает бег по ломаной ли­нии, выполняемый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и позволяющий в большей степени избегать силовых единоборств, уходя от противника.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ороткий бе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2977" y="1329039"/>
            <a:ext cx="3984427" cy="24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5FA098-9123-42F1-A96E-26F36927BA6D}"/>
              </a:ext>
            </a:extLst>
          </p:cNvPr>
          <p:cNvSpPr/>
          <p:nvPr/>
        </p:nvSpPr>
        <p:spPr>
          <a:xfrm>
            <a:off x="387750" y="432703"/>
            <a:ext cx="836849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Бег </a:t>
            </a:r>
            <a:r>
              <a:rPr lang="ru-RU" sz="1700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17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(перебежка)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осу­ществляется по ломаной линии поперемен­ными движениями влево и вправо. </a:t>
            </a:r>
          </a:p>
          <a:p>
            <a:pPr algn="ctr"/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это­го из положения основной посадки хокке­ист переносит ОЦМ тела на ногу, в сторону которой осуществляется движение. Одновременно эта нога несколько сгибается в коленном и голеностопном суставах, а скольжение переключается на внешнее ребро лезвия конька. </a:t>
            </a:r>
          </a:p>
          <a:p>
            <a:pPr algn="ctr"/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этом снижается ОЦМ и осуществляется как бы под­садка. Туловище наклоняется, а плечи разворачиваются в сторону движения. Затем идет мощное отталкивание внешним ребром лезвия конька с выпрямлением ноги в коленном и голеностопном суставах. И одновременно осуществляются пе­репое и плавная постановка на лед внутрен­ним ребром лезвия конька «внешней» (по &lt;н- ношению к направлению движения) ноги. </a:t>
            </a:r>
          </a:p>
          <a:p>
            <a:pPr algn="ctr"/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этого «внутренней» ногой осуществля­ется свободный мах и подтягивание, а «внеш­ней* — мощное отталкивание внутренним реб­ром лезвия конька в направлении движения до полного выпрямления в коленном и голе­ностопном суставах. Такой же цикл полностью повторяется и в движении в другую сторону.­ 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76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706B27-9722-433E-9ACD-A3154E113858}"/>
              </a:ext>
            </a:extLst>
          </p:cNvPr>
          <p:cNvSpPr/>
          <p:nvPr/>
        </p:nvSpPr>
        <p:spPr>
          <a:xfrm>
            <a:off x="451410" y="440718"/>
            <a:ext cx="824117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Таким образом, как и в беге скользящими и короткими шагами, в беге </a:t>
            </a:r>
            <a:r>
              <a:rPr lang="ru-RU" sz="19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шага­ми также наблюдается фазовая структура, в ко­торой просматриваются три фазы толчковой ноги (свободного проката, </a:t>
            </a:r>
            <a:r>
              <a:rPr lang="ru-RU" sz="19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одиоопорного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и </a:t>
            </a:r>
            <a:r>
              <a:rPr lang="ru-RU" sz="19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отталкивания) и синхронно с ними другая нога выполняет фазы подготови­тельного движения (свободного маха, подтя­гивания и загрузки).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кинематические и динамические характеристики в этом беге несколько иные, и они свидетельствуют о том, что он </a:t>
            </a:r>
            <a:r>
              <a:rPr lang="ru-RU" sz="19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менее выгоден из-за большого колебания ОЦМ, меньшей величи­ны рабочего усилия при отталкивании конь­ком ото льда и незначительной потери ско­рости.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9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бег более сложен в координаци­онном отношении. Однако педагогическая и психологическая целесообразность его приме­нения в игровой деятельности и должное от­ношение к нему в тренировочном процессе, по существу, сводят эти недостатки на нет.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41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AA744F-877A-4C4C-8EE6-852E52D6AD17}"/>
              </a:ext>
            </a:extLst>
          </p:cNvPr>
          <p:cNvSpPr/>
          <p:nvPr/>
        </p:nvSpPr>
        <p:spPr>
          <a:xfrm>
            <a:off x="584519" y="678924"/>
            <a:ext cx="7974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— один из наиболее важ­ных приемов техники передвижения хоккеи­стов на коньках. Однако в последнее время даже среди хоккеистов высшей квалификации он стал применяться в значительно меньшем коньков ото льда объеме.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 связано, с одной стороны, с воль­ной трактовкой правил силового единоборства при отборе шайбы. Хоккеисты стали чаще применять более про­стые и недозволенные приемы (зацепы, задержки и др.), испол­нение которых не требует высокой техники бега спиной вперед.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 другой стороны, в тренировочном процессе этому техническо­му приему уделяется мало 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2874007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762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898955-67C3-484F-936C-E24763FD3C44}"/>
              </a:ext>
            </a:extLst>
          </p:cNvPr>
          <p:cNvSpPr/>
          <p:nvPr/>
        </p:nvSpPr>
        <p:spPr>
          <a:xfrm>
            <a:off x="81636" y="14823"/>
            <a:ext cx="765013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основные разновидности бега спиной вперед: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отрывая коньков ото льда и бег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шагами</a:t>
            </a:r>
          </a:p>
          <a:p>
            <a:pPr marL="342900" indent="-342900" algn="ctr">
              <a:buFontTx/>
              <a:buChar char="-"/>
            </a:pP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 выполнении бега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спиной вперед не отрывая коньков ото льда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несколько на­клонено вперед, ноги согнуты в коленном су­ставе и находятся на ширине плеч, ступни параллельны друг другу. Движение осуществ­ляется за счет попеременных толчков правой и левой ногой.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повышения эффективно­сти толчкового движения ОЦМ резким дви­жением таза и бедра предварительно смеща­ется в сторону толчковой ноги для увеличе­ния реакции опоры и, следовательно, силы толчка.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Отталкивание производится внутрен­ним ребром лезвия конька путем резкого вы­прямления ноги в коленном, а затем в голе­ностопном суставах и отведения стопы пят­кой наружу. Заканчивается отталкивание передней частью лезвия конька.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48DDCD-FA41-430D-BEE6-CE86DF726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230" y="180499"/>
            <a:ext cx="897309" cy="4136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8D846-2338-4CE1-9939-F715860AC9C6}"/>
              </a:ext>
            </a:extLst>
          </p:cNvPr>
          <p:cNvSpPr txBox="1"/>
          <p:nvPr/>
        </p:nvSpPr>
        <p:spPr>
          <a:xfrm>
            <a:off x="7547302" y="4361096"/>
            <a:ext cx="15966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спиной вперед не отрывая коньков от льда</a:t>
            </a:r>
          </a:p>
        </p:txBody>
      </p:sp>
    </p:spTree>
    <p:extLst>
      <p:ext uri="{BB962C8B-B14F-4D97-AF65-F5344CB8AC3E}">
        <p14:creationId xmlns:p14="http://schemas.microsoft.com/office/powerpoint/2010/main" val="290501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B183A1-5A63-402B-9F2B-5003A3B7529B}"/>
              </a:ext>
            </a:extLst>
          </p:cNvPr>
          <p:cNvSpPr txBox="1"/>
          <p:nvPr/>
        </p:nvSpPr>
        <p:spPr>
          <a:xfrm>
            <a:off x="574899" y="832812"/>
            <a:ext cx="79941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и характеристика техники хоккея</a:t>
            </a:r>
          </a:p>
          <a:p>
            <a:pPr marL="342900" indent="-342900" algn="ctr">
              <a:buFont typeface="Arial"/>
              <a:buAutoNum type="arabicPeriod"/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произошло от греческого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что в до­словном переводе означает искусность — искусство, 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владеющий искусством. В период его возникновения ос­новной сутью было индивидуальное искусство — мастерство.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словом «техника» определяют средства тру­да в общественном производстве, систему орудий и машин. В спорте используется первоначальный смысл понятия техники, связан­ный с искусным выполнением различных движений.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23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B81FEE-648B-4D63-8ED3-8801A23AB3E6}"/>
              </a:ext>
            </a:extLst>
          </p:cNvPr>
          <p:cNvSpPr/>
          <p:nvPr/>
        </p:nvSpPr>
        <p:spPr>
          <a:xfrm>
            <a:off x="337015" y="586591"/>
            <a:ext cx="731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результате толчкового движения хоккеиста несколько разворачивает в сторону, противоположную толчковой ноге, и он некоторое время про­должает скользить на двух ногах, а затем, пе­ренося ОЦМ на другую ногу, выполняет ею аналогичное толчковое движение.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 этим способом относительно прост по исполнению, обеспечивает хорошую устой­чивость хоккеиста на льду, что очень важно при отборе шайбы с применением силового единоборства. </a:t>
            </a:r>
          </a:p>
          <a:p>
            <a:pPr algn="just"/>
            <a:endParaRPr lang="ru-RU" sz="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этот способ передви­жения из-за ограничения амплитуды и отсут­ствия маховых движений ногами не позволя­ет развивать высокую скорость и ограничива­ет маневр хоккеиста.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B112A7-89C2-46A6-B430-7D249AF11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230" y="180499"/>
            <a:ext cx="897309" cy="4136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88DDC-F0B3-46CC-B303-568E667DFF47}"/>
              </a:ext>
            </a:extLst>
          </p:cNvPr>
          <p:cNvSpPr txBox="1"/>
          <p:nvPr/>
        </p:nvSpPr>
        <p:spPr>
          <a:xfrm>
            <a:off x="7547302" y="4361096"/>
            <a:ext cx="15966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спиной вперед не отрывая коньков от льда</a:t>
            </a:r>
          </a:p>
        </p:txBody>
      </p:sp>
    </p:spTree>
    <p:extLst>
      <p:ext uri="{BB962C8B-B14F-4D97-AF65-F5344CB8AC3E}">
        <p14:creationId xmlns:p14="http://schemas.microsoft.com/office/powerpoint/2010/main" val="4236637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92598D-92DE-4B9E-B03D-94E0B9098788}"/>
              </a:ext>
            </a:extLst>
          </p:cNvPr>
          <p:cNvSpPr/>
          <p:nvPr/>
        </p:nvSpPr>
        <p:spPr>
          <a:xfrm>
            <a:off x="326289" y="477184"/>
            <a:ext cx="83853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В этом отношении эффективен бег </a:t>
            </a:r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спиной вперед </a:t>
            </a:r>
            <a:r>
              <a:rPr lang="ru-RU" sz="2000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шагами,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он значительно сложнее по координации и исполнению.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этом виде бега на коньках из ис­ходного положения (как и в беге спиной впе­ред не отрывая коньков ото льда) хоккеист переносит ОЦМ тела вправо и загружает пра­вую ногу, после чего следует отталкивание ею внешним ребром лезвия конька. Одновре­менно левая выносится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ставится перед правой.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После окончания толчкового движения правой ногой ОЦМ тела пере­носится на левую ногу, и хоккеист скользит на ней, вынося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скре­стно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правую ногу и ставя се на внутреннее ребро лезвия конька. Затем производится отталкивающее движение внешним ребром лезвия конька левой ноги и ОЦМ тела переносится на правую ногу с одновременным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выносом левой ноги.</a:t>
            </a:r>
          </a:p>
        </p:txBody>
      </p:sp>
    </p:spTree>
    <p:extLst>
      <p:ext uri="{BB962C8B-B14F-4D97-AF65-F5344CB8AC3E}">
        <p14:creationId xmlns:p14="http://schemas.microsoft.com/office/powerpoint/2010/main" val="2914751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9032BC-0732-46B6-8DC7-8C6CD95B9F88}"/>
              </a:ext>
            </a:extLst>
          </p:cNvPr>
          <p:cNvSpPr/>
          <p:nvPr/>
        </p:nvSpPr>
        <p:spPr>
          <a:xfrm>
            <a:off x="372169" y="624757"/>
            <a:ext cx="35764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 </a:t>
            </a:r>
            <a:r>
              <a:rPr lang="ru-RU" sz="16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— движение неесте­ственное и </a:t>
            </a:r>
            <a:r>
              <a:rPr lang="ru-RU" sz="16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сложнокоординационное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, в нем чрезвычайно сложно реализовать скоростно-силовой потенциал мышц ног. </a:t>
            </a: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Отсюда ве­личина рабочих усилий при отталкивании и, как следствие, ско­рость поступательного движения заметно меньше, чем в беге сколь­зящими и короткими шагами. </a:t>
            </a: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Компенсировать эти недостатки мож­но за счет должного отношения к этому виду бега в тренировочном процессе.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бег спин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7762" y="1218589"/>
            <a:ext cx="4317123" cy="27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774AE0-34EF-4238-8456-EFBE5A8FF658}"/>
              </a:ext>
            </a:extLst>
          </p:cNvPr>
          <p:cNvSpPr/>
          <p:nvPr/>
        </p:nvSpPr>
        <p:spPr>
          <a:xfrm>
            <a:off x="202120" y="678923"/>
            <a:ext cx="39932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Старты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быстро стартовать с места в современном хок­кее приобретает особое значение и определяется в основном ра­циональной техникой выполнения стартов.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Старты могут быть с места и в движении из исходного положе­ния лицом, боком и спиной вперед.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ы в хокке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7505" y="1231081"/>
            <a:ext cx="4540067" cy="26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EC9F58-6F9A-4FD6-B8C8-23B9A0BEF3D6}"/>
              </a:ext>
            </a:extLst>
          </p:cNvPr>
          <p:cNvSpPr/>
          <p:nvPr/>
        </p:nvSpPr>
        <p:spPr>
          <a:xfrm>
            <a:off x="161071" y="538247"/>
            <a:ext cx="48259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часто применяется </a:t>
            </a:r>
            <a:r>
              <a:rPr lang="ru-RU" sz="16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 лицом вперед.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При его вы­полнении ноги согнуты в тазобедренном, коленном и голено­стопном суставах, туловище наклонено вперед, носки коньков развернуты в сторону-наружу.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начале движения ОЦМ перено­сится на толчковую ногу, стопа которой разворачивается под уг­лом 80-87° к линии направления движения, после чего прово­дится резкое отталкивание внутренним ребром лезвия конька с пятки на носок за счет быстрого разгибания ноги с одновремен­ным перемещением ОЦМ вперед-в сторону на другую ногу.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выполнения аналогичного отталкивающего движения другой но­гой осуществляется переход на бег короткими шагами.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 лиц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467" y="1650353"/>
            <a:ext cx="3630964" cy="2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6B29C2-D858-4ED6-BF85-8312C7E915CE}"/>
              </a:ext>
            </a:extLst>
          </p:cNvPr>
          <p:cNvSpPr/>
          <p:nvPr/>
        </p:nvSpPr>
        <p:spPr>
          <a:xfrm>
            <a:off x="221649" y="369462"/>
            <a:ext cx="51029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выполнении </a:t>
            </a:r>
            <a:r>
              <a:rPr lang="ru-RU" sz="16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старта боком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хоккеист располагается левым или правым боком к направлению предполагаемого движения, так чтобы лезвия коньков были параллельны и развернуты под углом 90° к линии движения; ноги согнуты в тазобедренном, ко­ленном и голеностопном суставах; туловище наклонено боком в сторону движения. </a:t>
            </a: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начале стартового движения ОЦМ резко переносится на впереди стоящую (по отношению к направлению движения) ногу, которая выполняет мощное отталкивание внеш­ним ребром лезвия конька за счет разгибания ноги в тазобедрен­ном, коленном и голеностопном суставах. Одновременно другая нога переносится </a:t>
            </a:r>
            <a:r>
              <a:rPr lang="ru-RU" sz="16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скрестно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и быстро вперед. </a:t>
            </a:r>
          </a:p>
          <a:p>
            <a:pPr indent="177800"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постановке ее на лед она производит отталкивание внутренним ребром левого конька. Такой цикл может повторяться несколько раз, пока хок­кеист не наберет должную скорость и не перейдет на бег корот­кими шагами.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 бо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8263" y="1575105"/>
            <a:ext cx="3552091" cy="199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4D7CF7-18EB-4515-AAC0-BB79F6E1764A}"/>
              </a:ext>
            </a:extLst>
          </p:cNvPr>
          <p:cNvSpPr/>
          <p:nvPr/>
        </p:nvSpPr>
        <p:spPr>
          <a:xfrm>
            <a:off x="275598" y="79518"/>
            <a:ext cx="8470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ctr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 спиной вперед</a:t>
            </a:r>
          </a:p>
          <a:p>
            <a:pPr indent="279400"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2794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малоэффективен, в современном хоккее он применяется очень редко. Его техника аналогична технике бега спиной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</a:t>
            </a:r>
          </a:p>
          <a:p>
            <a:pPr indent="2794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Таким образом, успешное выполнение стартов определяется быстротой реагирования и техникой стартовых движений, позволяющей развивать мощность, быстроту и частоту отталкивающих движений нога­ми.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 спиной впере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5588" y="2405805"/>
            <a:ext cx="5907059" cy="26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A59144-E94B-4DAC-A0AC-0099283DD1FD}"/>
              </a:ext>
            </a:extLst>
          </p:cNvPr>
          <p:cNvSpPr/>
          <p:nvPr/>
        </p:nvSpPr>
        <p:spPr>
          <a:xfrm>
            <a:off x="175033" y="157615"/>
            <a:ext cx="87939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Повороты</a:t>
            </a:r>
            <a:endParaRPr lang="ru-RU" sz="18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передвижении хоккеиста на коньках, в эффективности маневри­рования важную роль играет выполнение поворотов. Различают следующие виды поворотов: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переступанием не отрывая коньков ото льда;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толчками одной ногой;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прыжком с приземлением на две или одну ногу;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шагами.</a:t>
            </a:r>
          </a:p>
        </p:txBody>
      </p:sp>
      <p:pic>
        <p:nvPicPr>
          <p:cNvPr id="2" name="поворо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9237" y="2175477"/>
            <a:ext cx="4936973" cy="28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2CAEF-DB63-4F94-8387-87B1F30DAA38}"/>
              </a:ext>
            </a:extLst>
          </p:cNvPr>
          <p:cNvSpPr/>
          <p:nvPr/>
        </p:nvSpPr>
        <p:spPr>
          <a:xfrm>
            <a:off x="489096" y="708017"/>
            <a:ext cx="81658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Повороты по большой дуге влево и впра­во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эффективно выполняются </a:t>
            </a:r>
            <a:r>
              <a:rPr lang="ru-RU" sz="2000" b="1" i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Техника их выполнения схожа с бегом </a:t>
            </a:r>
            <a:r>
              <a:rPr lang="ru-RU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повороте влево хоккеист наклоняет туло­вище в сторону поворота, перенося ОЦМ тела на левую ногу, согнутую в коленном и голеностопном суставах, плечи разво­рачивает в сторону поворота.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Затем вы­полняет отталкивающее движение внеш­ним ребром лезвия конька левой ноги, одновременно перенося по дуге правую ногу и плавно ставя ее на лед внутренним ребром лезвия конька.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этого левой ногой осуществляет свободный мах, и она подтягивается, а правой производит от­талкивание внутренним ребром конька в сторону поворота до полного выпрямле­ния ноги в коленном суставе.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34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F60FF8-A9E0-4C7A-8312-3FD91233C850}"/>
              </a:ext>
            </a:extLst>
          </p:cNvPr>
          <p:cNvSpPr/>
          <p:nvPr/>
        </p:nvSpPr>
        <p:spPr>
          <a:xfrm>
            <a:off x="296084" y="492523"/>
            <a:ext cx="8551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Полный цикл состоит из отталкиваю­щих движений левой и</a:t>
            </a:r>
            <a:r>
              <a:rPr lang="en-US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правой ногой. Та­ким же образом выполняется поворот вправо.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 из особенностей этого по­ворота заключается в том, что движения ног асимметричны: «внутренняя» нога согнута в коленном суставе и отталкива­ние ею выполняется внешним ребром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лезвия конька. </a:t>
            </a:r>
          </a:p>
        </p:txBody>
      </p:sp>
      <p:pic>
        <p:nvPicPr>
          <p:cNvPr id="3" name="поворот скрестным шаг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0035" y="2034540"/>
            <a:ext cx="4670448" cy="27583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E05309-6F03-4A5B-84F9-BD7B1D79FAAB}"/>
              </a:ext>
            </a:extLst>
          </p:cNvPr>
          <p:cNvSpPr/>
          <p:nvPr/>
        </p:nvSpPr>
        <p:spPr>
          <a:xfrm>
            <a:off x="362447" y="2151452"/>
            <a:ext cx="36913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«Внешняя» нога переносится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движе­нием с последующим толчком внутренним ребром конька. Вели­чина углов наклона туловища и сгибание «внутренней» ноги за­висят от анатомо-морфологических особенности хоккеиста, ве­личины скорости и радиуса поворота. </a:t>
            </a:r>
          </a:p>
        </p:txBody>
      </p:sp>
    </p:spTree>
    <p:extLst>
      <p:ext uri="{BB962C8B-B14F-4D97-AF65-F5344CB8AC3E}">
        <p14:creationId xmlns:p14="http://schemas.microsoft.com/office/powerpoint/2010/main" val="21112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14AC68-3CB8-4C0E-A312-F3C6D2ECEDA5}"/>
              </a:ext>
            </a:extLst>
          </p:cNvPr>
          <p:cNvSpPr/>
          <p:nvPr/>
        </p:nvSpPr>
        <p:spPr>
          <a:xfrm>
            <a:off x="613457" y="1294477"/>
            <a:ext cx="79170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теории и методике спорта под техникой принято понимать 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способы выполнения двигательных действий, с помощью которых дви­гательная задача решается целесообразно, с относительно большей эффективностью.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хоккее под техникой принято понимать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специ­альных игровых приемов, эффективно выполняемых для успешного ве­дения игровой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734118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A186F-86E6-4C2B-AA14-5B718D470083}"/>
              </a:ext>
            </a:extLst>
          </p:cNvPr>
          <p:cNvSpPr/>
          <p:nvPr/>
        </p:nvSpPr>
        <p:spPr>
          <a:xfrm>
            <a:off x="3225210" y="371147"/>
            <a:ext cx="55381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скорость и круче 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поворот, тем больше наклон туловища и сгибание ноги, чтобы противодействовать возрастающим в связи с этим центробеж­ным силам.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 по большой дуге можно выполнять переступанием и толч­ками одной ногой («внешней» относи­тельно направления поворота), в то вре­мя как «внутренняя» нога не отрывается ото льда и скользит на внешнем ребре лезвия конька, развернутая носком в сто­рону поворота.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поворот, наиболее простой по технике выполнения, менее эффективен и в современном хоккее при­меняется относительно редко.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86" y="1676399"/>
            <a:ext cx="25622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70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681353-4A6A-4465-A3C7-099D2D34CCC2}"/>
              </a:ext>
            </a:extLst>
          </p:cNvPr>
          <p:cNvSpPr/>
          <p:nvPr/>
        </p:nvSpPr>
        <p:spPr>
          <a:xfrm>
            <a:off x="339088" y="1294477"/>
            <a:ext cx="8465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поворота (на 180</a:t>
            </a:r>
            <a:r>
              <a:rPr lang="ru-RU" sz="2000" b="1" i="1" baseline="30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 переступанием 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вправо следует наклонить тело вправо, перенося ОЦМ на правую ногу, плечи развернуть.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Также вправо выполняется энергичное вращательное движение на коньке правой ноги с одновременным пе­реступанием левой ногой, которая выпол­няет вращательное маховое движение в направлении поворота.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постанов­ки левой ноги на лед ОЦМ переносится на нее, она несколько сгибается в колен­ном суставе и начинает последующее дви­жение.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31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862875-EB1B-44A1-8A1C-8E47479FB3FA}"/>
              </a:ext>
            </a:extLst>
          </p:cNvPr>
          <p:cNvSpPr/>
          <p:nvPr/>
        </p:nvSpPr>
        <p:spPr>
          <a:xfrm>
            <a:off x="92347" y="436030"/>
            <a:ext cx="88535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Выполнение поворота на двух ногах не отрывая коньков ото льда во многом схо­же с поворотом переступанием, выпол­няемом на одной ноге.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Отличие состоит в том, что в этом виде поворота тяжесть тела распределяется на обе ноги, кото­рые в равной мере принимают участие во </a:t>
            </a:r>
            <a:r>
              <a:rPr lang="en-US" sz="2000" cap="small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vjc</a:t>
            </a:r>
            <a:r>
              <a:rPr lang="ru-RU" sz="2000" cap="small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ращательном движении, и </a:t>
            </a:r>
            <a:r>
              <a:rPr lang="ru-RU" sz="2000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лишь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 завер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шающей фазе ОЦМ переносится на ногу одноименную направлению поворота, и она несколько опережает другую.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Своев­ременное подтягивание другой ноги спо­собствует началу последующего маневра.</a:t>
            </a:r>
          </a:p>
        </p:txBody>
      </p:sp>
      <p:pic>
        <p:nvPicPr>
          <p:cNvPr id="3" name="повороты 180 не отрывая но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3898" y="2690469"/>
            <a:ext cx="5298781" cy="23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B8DC83-F680-4E91-B82D-E041A462B596}"/>
              </a:ext>
            </a:extLst>
          </p:cNvPr>
          <p:cNvSpPr/>
          <p:nvPr/>
        </p:nvSpPr>
        <p:spPr>
          <a:xfrm>
            <a:off x="198118" y="1502835"/>
            <a:ext cx="87477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 прыжком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выполняется толчком одной или двух ног с резким вращательным движением сначала головы, плеч и тулови­ща в сторону поворота.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момент приземления ноги широко рас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ставлены, плавно сгибаются в коленях для обеспечения устойчивости и быстроты перехода к очередному маневру.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спо­соб применяется обычно при переходе к бегу спиной вперед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136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28C35D-356A-465A-A0CC-E2927B9812C2}"/>
              </a:ext>
            </a:extLst>
          </p:cNvPr>
          <p:cNvSpPr/>
          <p:nvPr/>
        </p:nvSpPr>
        <p:spPr>
          <a:xfrm>
            <a:off x="1375405" y="599041"/>
            <a:ext cx="63931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Торможения и остановки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Невозможно без тор­можений, которые делятся на: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-торможения «плугом» 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полуплугом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торможения на двух ногах;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торможения на одной ноге.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приемом торможения в со­временном хоккее является торможение с поворотом на 90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двух ногах или на одной ноге.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2"/>
          <a:stretch/>
        </p:blipFill>
        <p:spPr>
          <a:xfrm>
            <a:off x="1616359" y="3593402"/>
            <a:ext cx="5911275" cy="1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7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6D680F-1A7B-43D4-9A86-8A37E00E8ABB}"/>
              </a:ext>
            </a:extLst>
          </p:cNvPr>
          <p:cNvSpPr/>
          <p:nvPr/>
        </p:nvSpPr>
        <p:spPr>
          <a:xfrm>
            <a:off x="250632" y="361200"/>
            <a:ext cx="86427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Торможение на двух ногах 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следует выполнять из положения скольжения на параллельных коньках. На­чинают поворот движением головы, плеч, туловища, а затем резко поворачивают оба конька на 90° в положение, перпендику­лярное направлению движения, при этом туловище отклоняется в сторону, проти­воположную движению, а ноги сгибаются в коленных и голеностопных суставах.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туловища и перенос ОЦМ в сторону, противоположную движению, увеличивают давление лезвий коньков на лед и, следовательно, скорость выполнения торможения за счет сокращения тор­мозного пути.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Амортизационное сгибание ног в коленном и голеностопном суставах способствует гашению скорости поступа­тельного движения.</a:t>
            </a:r>
          </a:p>
        </p:txBody>
      </p:sp>
      <p:pic>
        <p:nvPicPr>
          <p:cNvPr id="6" name="торможение бо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7128" y="3159413"/>
            <a:ext cx="3380873" cy="19007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C7020-F353-4B75-BC31-0F18275D9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999" y="3163853"/>
            <a:ext cx="3472792" cy="18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BD940-11A9-4141-B706-6EDF2DD8B1F1}"/>
              </a:ext>
            </a:extLst>
          </p:cNvPr>
          <p:cNvSpPr/>
          <p:nvPr/>
        </p:nvSpPr>
        <p:spPr>
          <a:xfrm>
            <a:off x="471375" y="526007"/>
            <a:ext cx="8201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Техника выполнения </a:t>
            </a:r>
            <a:r>
              <a:rPr lang="ru-RU" sz="16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торможения с поворотом на одной ноге</a:t>
            </a: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подобна тормо­жению на двух ногах.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Отличие лишь в том, что поворот на 90° и торможение осуществляются на внутреннем ребре лезвия конька передней ноги (относительно направления движения хоккеиста до выполнения поворота).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Эффективность тор­можения и быстроты перехода на последующий маневр в этих видах примерно одинакова.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торможение одной ногой тре­бует более основательной подготовки мышц и связок суставов ног, так как вся нагрузка, связанная с силой инерции поступательно­го движения вперед, приходится на одну ногу.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торможение внутренней ног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5245" y="3080552"/>
            <a:ext cx="3673503" cy="19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2EED15-9405-44E1-ADE2-61AD4ACFD074}"/>
              </a:ext>
            </a:extLst>
          </p:cNvPr>
          <p:cNvSpPr/>
          <p:nvPr/>
        </p:nvSpPr>
        <p:spPr>
          <a:xfrm>
            <a:off x="394670" y="369980"/>
            <a:ext cx="835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Торможение «плугом» и «</a:t>
            </a:r>
            <a:r>
              <a:rPr lang="ru-RU" sz="1600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полуплугом</a:t>
            </a: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используется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современ­ном хоккее очень редко и преимущественно вратарями и начина­ющими хоккеистами.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торможения «плугом» носки коньков поворачиваются внутрь, колени сводятся вместе, ОЦМ смещается несколько назад за счет уменьшения угла в тазобед­ренном суставе. Торможение осуществляется внутренними ребра­ми лезвий коньков.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торможении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полуплугом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поворачивает­ся носком вовнутрь и тормозим внутренним ребром лезвия конька одна нога.</a:t>
            </a:r>
          </a:p>
        </p:txBody>
      </p:sp>
      <p:pic>
        <p:nvPicPr>
          <p:cNvPr id="8" name="орможение полуплуг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7736" y="2822560"/>
            <a:ext cx="3384459" cy="2140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11B586-D10F-4652-AA7B-C917CFA21F95}"/>
              </a:ext>
            </a:extLst>
          </p:cNvPr>
          <p:cNvSpPr/>
          <p:nvPr/>
        </p:nvSpPr>
        <p:spPr>
          <a:xfrm>
            <a:off x="458835" y="1002089"/>
            <a:ext cx="82263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Прыжок вперед толчком одной ноги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выполняется из исходного положения: ноги согнуты, туловище несколько наклонено вперед ОЦМ тела переносится на толчковую ногу, стопа которой разво­рачивается наружу, и внутренним ребром лезвия конька произво­дится отталкивание. Одновременно маховым движением вперед — вверх выносится другая нога.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опускании на лед после фазы полета ноги сгибаются в коленном и голеностопном суставах, выполняя уступающее движение, туловище при этом несколько наклонено вперед.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3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DA73AA-C5F4-4F29-8A5A-C0AF6DC7CB0C}"/>
              </a:ext>
            </a:extLst>
          </p:cNvPr>
          <p:cNvSpPr/>
          <p:nvPr/>
        </p:nvSpPr>
        <p:spPr>
          <a:xfrm>
            <a:off x="456930" y="440718"/>
            <a:ext cx="48947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Прыжок вперед толчком двумя ногами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производится из такого же исходного положения, только ОЦМ тела распределяется на две ноги. Толчковое движение осуществляется одновременно дву­мя ногами за счет резкого разгибания туловища и ног сначала в тазобедренном и коленном суставах, а в заключительной фазе от­талкивания — в голеностопном суставе. </a:t>
            </a: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приземлении произ­водится уступающее движение, сгибая ноги в коленном и голено­стопном суставах.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87" y="1922182"/>
            <a:ext cx="31718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6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94B65A-7A88-4BF4-9FBB-DB6DC6A8274E}"/>
              </a:ext>
            </a:extLst>
          </p:cNvPr>
          <p:cNvSpPr/>
          <p:nvPr/>
        </p:nvSpPr>
        <p:spPr>
          <a:xfrm>
            <a:off x="437221" y="986700"/>
            <a:ext cx="82695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технический прием имеет своеобразную биомехани­ческую структуру, определяемую соответствующими кинемати­ческими и динамическими характеристиками движения (путь, скорость, ускорение, величина и направление усилий).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анализе технического приема выделяют его основу, опре­деляющее звено и детали.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Основа техники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при игровых приемах — это необходимый со­став движений, последовательность в проявлении рабочих уси­лий, согласованность движений во времени и в пространстве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91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762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018B2A-953D-45C0-B348-9DF5A991220E}"/>
              </a:ext>
            </a:extLst>
          </p:cNvPr>
          <p:cNvSpPr/>
          <p:nvPr/>
        </p:nvSpPr>
        <p:spPr>
          <a:xfrm>
            <a:off x="1546150" y="830431"/>
            <a:ext cx="62956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прыжке в сторону (вправо) толчком одной или двумя ногами </a:t>
            </a:r>
          </a:p>
          <a:p>
            <a:pPr algn="just"/>
            <a:endParaRPr lang="ru-RU" sz="2000" i="1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туловище отклоняется влево, ОЦМ переносится на согнутую ле­вую ногу, отталкивание производится внутренним ребром лезвия конька левой ноги за счет резкого разгибания в тазобедренном коленном и голеностопном суставах.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приземлении выполня­ется уступающее движение за счет сгибания сначала правой и за­тем левой ноги.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54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194CE-91D0-4C3C-AF40-F23CE668D8F7}"/>
              </a:ext>
            </a:extLst>
          </p:cNvPr>
          <p:cNvSpPr txBox="1"/>
          <p:nvPr/>
        </p:nvSpPr>
        <p:spPr>
          <a:xfrm>
            <a:off x="324853" y="440718"/>
            <a:ext cx="8506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ФХР в своей программе НППХ «Красная Машина» предложили основные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обучения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позволяют составить представление 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технике хоккея (см. ниже)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6D004A5-9744-4A41-9E28-916C78C8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88296"/>
              </p:ext>
            </p:extLst>
          </p:nvPr>
        </p:nvGraphicFramePr>
        <p:xfrm>
          <a:off x="652127" y="1625921"/>
          <a:ext cx="7839740" cy="304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{616DA210-FB5B-4158-B5E0-FEB733F419BA}</a:tableStyleId>
              </a:tblPr>
              <a:tblGrid>
                <a:gridCol w="1119963">
                  <a:extLst>
                    <a:ext uri="{9D8B030D-6E8A-4147-A177-3AD203B41FA5}">
                      <a16:colId xmlns:a16="http://schemas.microsoft.com/office/drawing/2014/main" val="1829594370"/>
                    </a:ext>
                  </a:extLst>
                </a:gridCol>
                <a:gridCol w="6719777">
                  <a:extLst>
                    <a:ext uri="{9D8B030D-6E8A-4147-A177-3AD203B41FA5}">
                      <a16:colId xmlns:a16="http://schemas.microsoft.com/office/drawing/2014/main" val="2064383556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pPr marL="47625" marR="41275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202316494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месте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067326688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273710430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949772811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 с маневрированием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98137090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 с маневрированием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350107319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 с действиями соперник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91159018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 с действиями соперник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914288880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kk-KZ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игре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198610764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спортивных </a:t>
                      </a: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соревнованиях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/>
                </a:tc>
                <a:extLst>
                  <a:ext uri="{0D108BD9-81ED-4DB2-BD59-A6C34878D82A}">
                    <a16:rowId xmlns:a16="http://schemas.microsoft.com/office/drawing/2014/main" val="393275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27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1118170" y="1690225"/>
            <a:ext cx="6907655" cy="17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Техни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ка и техническая</a:t>
            </a:r>
            <a:r>
              <a:rPr lang="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подготовка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спортсменов-учащихся учебных групп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учебно-тренировочном этапе начальной специализации (1 часть)</a:t>
            </a:r>
            <a:endParaRPr lang="ru-BY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30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1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68083F-7389-4363-A5E6-2A8B7AFC0FC5}"/>
              </a:ext>
            </a:extLst>
          </p:cNvPr>
          <p:cNvSpPr/>
          <p:nvPr/>
        </p:nvSpPr>
        <p:spPr>
          <a:xfrm>
            <a:off x="625031" y="554128"/>
            <a:ext cx="78939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Определяющее звено техники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— это наиболее важная, основная часть движения, обеспечивающая решение двигательной задачи.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Например: в броске шайбы основой техники следует считать ее предварительный разгон, переходящий в финальное усилие для придания наибольшей скорости шайбе в момент отделения ее от крюка клюшки.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Для этого осуществляется последовательное вклю­чение мышц ног, туловища, плечевого пояса и кистей рук и выполняются следующие согласованные во времени и в простран­стве движения: перенос общего центра (ОЦМ) масс тела на впе­реди стоящую ногу толчком сзади стоящей ноги и поворот туло­вища, захлестывающее, вращательное движение кистями рук.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9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CE1AC5-D3DE-42D1-A0D3-E6C022954022}"/>
              </a:ext>
            </a:extLst>
          </p:cNvPr>
          <p:cNvSpPr/>
          <p:nvPr/>
        </p:nvSpPr>
        <p:spPr>
          <a:xfrm>
            <a:off x="520861" y="940534"/>
            <a:ext cx="80907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Определяющим звеном техники броска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 заключительное финальное усилие кистей рук, совпадающее по времени с дей­ствиями упругих сил клюшки, освобожденной от деформации.</a:t>
            </a:r>
          </a:p>
          <a:p>
            <a:pPr indent="26670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Детали техники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— это второстепенные особенности движе­ния, не нарушающие его основного двигательного механизма. Как правило, детали техники бывают различными у разных спортсме­нов. Они зависят от индивидуальных морфологических и функци­ональных особенностей. Таким образом, говоря о технике какого-либо игрового приема, мы как бы представляем общую картину его выполнения на основе рассмотрения конкретных характерис­тик, входящих в состав его движений.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4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5C9484-41FA-468B-815A-F7235429D957}"/>
              </a:ext>
            </a:extLst>
          </p:cNvPr>
          <p:cNvSpPr/>
          <p:nvPr/>
        </p:nvSpPr>
        <p:spPr>
          <a:xfrm>
            <a:off x="341452" y="986700"/>
            <a:ext cx="39643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отличие от техники понятие </a:t>
            </a:r>
            <a:r>
              <a:rPr lang="ru-RU" sz="20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техническое мастерство</a:t>
            </a:r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следует рассматривать как характеристику подготовленности спортсмена, его возможности в выполнении различных игровых приемов, пол­ноценной реализации в них двигательных качеств (силы, быстро­ты, ловкости, гибкости).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50" y="1133474"/>
            <a:ext cx="3171825" cy="1438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651" y="2765007"/>
            <a:ext cx="2428124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0E4713-439F-4E54-BC5D-CD3DBC8BD016}"/>
              </a:ext>
            </a:extLst>
          </p:cNvPr>
          <p:cNvSpPr/>
          <p:nvPr/>
        </p:nvSpPr>
        <p:spPr>
          <a:xfrm>
            <a:off x="630818" y="678924"/>
            <a:ext cx="7882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3.Классификация технических приемов игры в хоккей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6670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целях си­стемного представления и рационального изучения техники хок­кея педагогически целесообразно большой, разнообразный по составу объем технических приемов игры в хоккей распределить по разделам, группам (классам) по определенным признакам. Такое подразделение технических приемов называется классификацией. К числу признаков могут относиться:</a:t>
            </a:r>
          </a:p>
          <a:p>
            <a:pPr lvl="0" algn="just">
              <a:buSzPts val="1400"/>
              <a:tabLst>
                <a:tab pos="48006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характер и специфика деятельности;</a:t>
            </a:r>
          </a:p>
          <a:p>
            <a:pPr lvl="0" algn="just">
              <a:buSzPts val="1400"/>
              <a:tabLst>
                <a:tab pos="48006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целевое назначение приема и группы приемов в игровой деятельности;</a:t>
            </a:r>
          </a:p>
          <a:p>
            <a:r>
              <a:rPr lang="ru-RU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3) схожесть приемов по биомеханической структуре движения.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1145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4425</Words>
  <Application>Microsoft Office PowerPoint</Application>
  <PresentationFormat>Экран (16:9)</PresentationFormat>
  <Paragraphs>270</Paragraphs>
  <Slides>52</Slides>
  <Notes>52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Microsoft Sans Serif</vt:lpstr>
      <vt:lpstr>Symbol</vt:lpstr>
      <vt:lpstr>Times New Roman</vt:lpstr>
      <vt:lpstr>TimesNewRomanPSMT</vt:lpstr>
      <vt:lpstr>Simple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user-8</dc:creator>
  <cp:lastModifiedBy>Пользователь</cp:lastModifiedBy>
  <cp:revision>54</cp:revision>
  <dcterms:modified xsi:type="dcterms:W3CDTF">2024-07-04T09:58:19Z</dcterms:modified>
</cp:coreProperties>
</file>